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3" r:id="rId3"/>
    <p:sldId id="264" r:id="rId4"/>
  </p:sldIdLst>
  <p:sldSz cx="20104100" cy="11309350"/>
  <p:notesSz cx="20104100" cy="1130935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NeueMachina-Medium" charset="-52"/>
      <p:regular r:id="rId9"/>
    </p:embeddedFont>
    <p:embeddedFont>
      <p:font typeface="Tahoma" pitchFamily="34" charset="0"/>
      <p:regular r:id="rId10"/>
      <p:bold r:id="rId11"/>
    </p:embeddedFont>
    <p:embeddedFont>
      <p:font typeface="Druk Cyr" charset="-52"/>
      <p:regular r:id="rId12"/>
    </p:embeddedFont>
    <p:embeddedFont>
      <p:font typeface="Neue Machina" charset="-52"/>
      <p:regular r:id="rId13"/>
      <p:bold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39" d="100"/>
          <a:sy n="39" d="100"/>
        </p:scale>
        <p:origin x="-87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2787" t="3755"/>
          <a:stretch/>
        </p:blipFill>
        <p:spPr>
          <a:xfrm>
            <a:off x="17384" y="-17853"/>
            <a:ext cx="19272249" cy="113093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15876" y="4142675"/>
            <a:ext cx="10287000" cy="2602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lang="ru-RU" sz="2700" spc="-30" dirty="0">
                <a:solidFill>
                  <a:srgbClr val="524641"/>
                </a:solidFill>
                <a:latin typeface="Neue Machina"/>
                <a:cs typeface="Neue Machina"/>
              </a:rPr>
              <a:t>	</a:t>
            </a:r>
            <a:r>
              <a:rPr lang="ru-RU" sz="2800" i="1" spc="-30" dirty="0">
                <a:solidFill>
                  <a:srgbClr val="524641"/>
                </a:solidFill>
                <a:latin typeface="Neue Machina"/>
                <a:cs typeface="Neue Machina"/>
              </a:rPr>
              <a:t>Советский педагог Игорь Петрович Иванов сказал</a:t>
            </a:r>
            <a:r>
              <a:rPr lang="ru-RU" sz="2800" i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: «</a:t>
            </a:r>
            <a:r>
              <a:rPr lang="ru-RU" sz="2800" i="1" spc="-30" dirty="0">
                <a:solidFill>
                  <a:srgbClr val="524641"/>
                </a:solidFill>
                <a:latin typeface="Neue Machina"/>
                <a:cs typeface="Neue Machina"/>
              </a:rPr>
              <a:t>Самый педагогически эффективный коллектив – это единое содружество взрослых </a:t>
            </a:r>
            <a:r>
              <a:rPr lang="ru-RU" sz="2800" i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и детей</a:t>
            </a:r>
            <a:r>
              <a:rPr lang="ru-RU" sz="2800" i="1" spc="-30" dirty="0">
                <a:solidFill>
                  <a:srgbClr val="524641"/>
                </a:solidFill>
                <a:latin typeface="Neue Machina"/>
                <a:cs typeface="Neue Machina"/>
              </a:rPr>
              <a:t>, а самая эффективная воспитывающая деятельность – та, что создаётся </a:t>
            </a:r>
            <a:r>
              <a:rPr lang="ru-RU" sz="2800" i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и развивается </a:t>
            </a:r>
            <a:r>
              <a:rPr lang="ru-RU" sz="2800" i="1" spc="-30" dirty="0">
                <a:solidFill>
                  <a:srgbClr val="524641"/>
                </a:solidFill>
                <a:latin typeface="Neue Machina"/>
                <a:cs typeface="Neue Machina"/>
              </a:rPr>
              <a:t>самими воспитанниками, вовлечёнными в процесс жизнетворчества...»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1851" y="567620"/>
            <a:ext cx="19278599" cy="7982655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72CE5B-9551-4AA3-BEEE-B49A904AEF32}"/>
              </a:ext>
            </a:extLst>
          </p:cNvPr>
          <p:cNvSpPr txBox="1"/>
          <p:nvPr/>
        </p:nvSpPr>
        <p:spPr>
          <a:xfrm>
            <a:off x="17357566" y="7178675"/>
            <a:ext cx="2633973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Всероссийская акция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ru-RU" b="1" i="0" cap="all" dirty="0">
                <a:solidFill>
                  <a:srgbClr val="000000"/>
                </a:solidFill>
                <a:effectLst/>
              </a:rPr>
              <a:t>СКАЖИ «СПАСИБО» УЧИТЕЛЮ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3F8B74F-01DB-465A-A1C3-0130B3394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398" y="3673475"/>
            <a:ext cx="2601652" cy="2601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2" y="3888428"/>
            <a:ext cx="4606546" cy="6571053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E278D060-0B31-4559-88DB-75A49637146D}"/>
              </a:ext>
            </a:extLst>
          </p:cNvPr>
          <p:cNvSpPr txBox="1"/>
          <p:nvPr/>
        </p:nvSpPr>
        <p:spPr>
          <a:xfrm>
            <a:off x="6485189" y="7461866"/>
            <a:ext cx="9548373" cy="29976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Иванов Игорь Петрович 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(</a:t>
            </a:r>
            <a:r>
              <a:rPr lang="ru-RU" sz="2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1857 </a:t>
            </a:r>
            <a:r>
              <a:rPr lang="ru-RU" sz="2400" b="1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- </a:t>
            </a:r>
            <a:r>
              <a:rPr lang="ru-RU" sz="2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1935)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i="1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В 1960-е годы Игорь Петрович Иванов разработал методику коллективного творческого воспитания, сутью которой является общая забота об улучшении окружающей жизни, а в ее основе – коллективное целеполагание и планирование, организация деятельности и творчество, эмоциональное насыщение жизни коллектива.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2787" t="3755"/>
          <a:stretch/>
        </p:blipFill>
        <p:spPr>
          <a:xfrm>
            <a:off x="17384" y="-17853"/>
            <a:ext cx="19272249" cy="113093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30121" y="4377345"/>
            <a:ext cx="10287000" cy="1480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lang="ru-RU" sz="3200" spc="-30" dirty="0">
                <a:solidFill>
                  <a:srgbClr val="524641"/>
                </a:solidFill>
                <a:latin typeface="Neue Machina"/>
                <a:cs typeface="Neue Machina"/>
              </a:rPr>
              <a:t>	</a:t>
            </a:r>
            <a:r>
              <a:rPr lang="ru-RU" sz="3200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«</a:t>
            </a:r>
            <a:r>
              <a:rPr lang="ru-RU" sz="3200" i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Каждое </a:t>
            </a:r>
            <a:r>
              <a:rPr lang="ru-RU" sz="3200" i="1" spc="-30" dirty="0">
                <a:solidFill>
                  <a:srgbClr val="524641"/>
                </a:solidFill>
                <a:latin typeface="Neue Machina"/>
                <a:cs typeface="Neue Machina"/>
              </a:rPr>
              <a:t>дело – с пользой, иначе – зачем? Каждое дело – людям, иначе – зачем? Каждое дело – творчески, иначе – зачем</a:t>
            </a:r>
            <a:r>
              <a:rPr lang="ru-RU" sz="3200" i="1" spc="-30" dirty="0" smtClean="0">
                <a:solidFill>
                  <a:srgbClr val="524641"/>
                </a:solidFill>
                <a:latin typeface="Neue Machina"/>
                <a:cs typeface="Neue Machina"/>
              </a:rPr>
              <a:t>?»</a:t>
            </a:r>
            <a:endParaRPr lang="ru-RU" sz="3200" i="1" spc="-30" dirty="0">
              <a:solidFill>
                <a:srgbClr val="524641"/>
              </a:solidFill>
              <a:latin typeface="Neue Machina"/>
              <a:cs typeface="Neue Machi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1851" y="567620"/>
            <a:ext cx="19278599" cy="7982655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72CE5B-9551-4AA3-BEEE-B49A904AEF32}"/>
              </a:ext>
            </a:extLst>
          </p:cNvPr>
          <p:cNvSpPr txBox="1"/>
          <p:nvPr/>
        </p:nvSpPr>
        <p:spPr>
          <a:xfrm>
            <a:off x="17357566" y="7178675"/>
            <a:ext cx="2633973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</a:rPr>
              <a:t>Всероссийская акция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ru-RU" b="1" i="0" cap="all" dirty="0">
                <a:solidFill>
                  <a:srgbClr val="000000"/>
                </a:solidFill>
                <a:effectLst/>
              </a:rPr>
              <a:t>СКАЖИ «СПАСИБО» УЧИТЕЛЮ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3F8B74F-01DB-465A-A1C3-0130B3394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398" y="3673475"/>
            <a:ext cx="2601652" cy="2601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930679"/>
            <a:ext cx="4553925" cy="6495992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E278D060-0B31-4559-88DB-75A49637146D}"/>
              </a:ext>
            </a:extLst>
          </p:cNvPr>
          <p:cNvSpPr txBox="1"/>
          <p:nvPr/>
        </p:nvSpPr>
        <p:spPr>
          <a:xfrm>
            <a:off x="11659844" y="6361023"/>
            <a:ext cx="5171228" cy="3866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2400" b="1" spc="-75" dirty="0" smtClean="0">
                <a:solidFill>
                  <a:srgbClr val="524641"/>
                </a:solidFill>
                <a:latin typeface="NeueMachina-Medium"/>
                <a:cs typeface="NeueMachina-Medium"/>
              </a:rPr>
              <a:t>Иванов Игорь Петрович </a:t>
            </a:r>
          </a:p>
        </p:txBody>
      </p:sp>
    </p:spTree>
    <p:extLst>
      <p:ext uri="{BB962C8B-B14F-4D97-AF65-F5344CB8AC3E}">
        <p14:creationId xmlns:p14="http://schemas.microsoft.com/office/powerpoint/2010/main" val="32966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" y="8807"/>
            <a:ext cx="20089855" cy="11300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171" y="4504916"/>
            <a:ext cx="1676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ПЛЕНАРНОЕ ЗАСЕДАНИЕ </a:t>
            </a: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«ПЕРСПЕКТИВЫ РАЗВИТИЯ РЕГИОНАЛЬНОЙ СИСТЕМЫ ДЕТСКОГО ОТДЫХА»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1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77</Words>
  <Application>Microsoft Office PowerPoint</Application>
  <PresentationFormat>Произвольный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NeueMachina-Medium</vt:lpstr>
      <vt:lpstr>Tahoma</vt:lpstr>
      <vt:lpstr>Druk Cyr</vt:lpstr>
      <vt:lpstr>Neue Machina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Терпугова Елена</dc:creator>
  <cp:lastModifiedBy>Елена</cp:lastModifiedBy>
  <cp:revision>27</cp:revision>
  <dcterms:created xsi:type="dcterms:W3CDTF">2023-01-13T17:17:54Z</dcterms:created>
  <dcterms:modified xsi:type="dcterms:W3CDTF">2023-10-10T14:19:32Z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